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49" d="100"/>
          <a:sy n="49" d="100"/>
        </p:scale>
        <p:origin x="32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53EDE-6FA5-074B-A095-2EE8E0C104DC}" type="datetimeFigureOut">
              <a:rPr lang="es-ES" smtClean="0"/>
              <a:t>29/10/23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9344F-EA22-E34C-B719-352DE252D0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98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7" y="2474395"/>
            <a:ext cx="9088041" cy="5263774"/>
          </a:xfrm>
        </p:spPr>
        <p:txBody>
          <a:bodyPr anchor="b"/>
          <a:lstStyle>
            <a:lvl1pPr algn="ctr">
              <a:defRPr sz="701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41" indent="0" algn="ctr">
              <a:buNone/>
              <a:defRPr sz="2339"/>
            </a:lvl2pPr>
            <a:lvl3pPr marL="1069282" indent="0" algn="ctr">
              <a:buNone/>
              <a:defRPr sz="2105"/>
            </a:lvl3pPr>
            <a:lvl4pPr marL="1603923" indent="0" algn="ctr">
              <a:buNone/>
              <a:defRPr sz="1871"/>
            </a:lvl4pPr>
            <a:lvl5pPr marL="2138564" indent="0" algn="ctr">
              <a:buNone/>
              <a:defRPr sz="1871"/>
            </a:lvl5pPr>
            <a:lvl6pPr marL="2673205" indent="0" algn="ctr">
              <a:buNone/>
              <a:defRPr sz="1871"/>
            </a:lvl6pPr>
            <a:lvl7pPr marL="3207846" indent="0" algn="ctr">
              <a:buNone/>
              <a:defRPr sz="1871"/>
            </a:lvl7pPr>
            <a:lvl8pPr marL="3742487" indent="0" algn="ctr">
              <a:buNone/>
              <a:defRPr sz="1871"/>
            </a:lvl8pPr>
            <a:lvl9pPr marL="4277128" indent="0" algn="ctr">
              <a:buNone/>
              <a:defRPr sz="187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B008-5964-4B45-AD2C-466B28C46A0E}" type="datetime1">
              <a:rPr lang="es-ES" smtClean="0"/>
              <a:t>29/10/23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Manual de urgencias. 3ª edición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7E1-2498-4EC0-A787-63EBF062E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13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1800-45F8-BF4C-94E7-2477B3B076BA}" type="datetime1">
              <a:rPr lang="es-ES" smtClean="0"/>
              <a:t>29/10/23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Manual de urgencias. 3ª edición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7E1-2498-4EC0-A787-63EBF062E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11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4" y="804966"/>
            <a:ext cx="6782619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A61-E6A2-3144-971C-0F04CFCC4414}" type="datetime1">
              <a:rPr lang="es-ES" smtClean="0"/>
              <a:t>29/10/23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Manual de urgencias. 3ª edición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7E1-2498-4EC0-A787-63EBF062E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76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A4A4-2C56-C14D-8831-AA7B5AEF0002}" type="datetime1">
              <a:rPr lang="es-ES" smtClean="0"/>
              <a:t>29/10/23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Manual de urgencias. 3ª edición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7E1-2498-4EC0-A787-63EBF062E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617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3769344"/>
            <a:ext cx="9221689" cy="6289229"/>
          </a:xfrm>
        </p:spPr>
        <p:txBody>
          <a:bodyPr anchor="b"/>
          <a:lstStyle>
            <a:lvl1pPr>
              <a:defRPr sz="701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10118071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41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82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923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56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205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84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487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71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CBD2-D108-9649-9C9B-F9AA3D8AB954}" type="datetime1">
              <a:rPr lang="es-ES" smtClean="0"/>
              <a:t>29/10/23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Manual de urgencias. 3ª edición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7E1-2498-4EC0-A787-63EBF062E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31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9"/>
            <a:ext cx="4544021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1" y="4024829"/>
            <a:ext cx="4544021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6348-A42D-B642-94EF-BE2B5438B672}" type="datetime1">
              <a:rPr lang="es-ES" smtClean="0"/>
              <a:t>29/10/23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Manual de urgencias. 3ª edición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7E1-2498-4EC0-A787-63EBF062E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88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804971"/>
            <a:ext cx="9221689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4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41" indent="0">
              <a:buNone/>
              <a:defRPr sz="2339" b="1"/>
            </a:lvl2pPr>
            <a:lvl3pPr marL="1069282" indent="0">
              <a:buNone/>
              <a:defRPr sz="2105" b="1"/>
            </a:lvl3pPr>
            <a:lvl4pPr marL="1603923" indent="0">
              <a:buNone/>
              <a:defRPr sz="1871" b="1"/>
            </a:lvl4pPr>
            <a:lvl5pPr marL="2138564" indent="0">
              <a:buNone/>
              <a:defRPr sz="1871" b="1"/>
            </a:lvl5pPr>
            <a:lvl6pPr marL="2673205" indent="0">
              <a:buNone/>
              <a:defRPr sz="1871" b="1"/>
            </a:lvl6pPr>
            <a:lvl7pPr marL="3207846" indent="0">
              <a:buNone/>
              <a:defRPr sz="1871" b="1"/>
            </a:lvl7pPr>
            <a:lvl8pPr marL="3742487" indent="0">
              <a:buNone/>
              <a:defRPr sz="1871" b="1"/>
            </a:lvl8pPr>
            <a:lvl9pPr marL="4277128" indent="0">
              <a:buNone/>
              <a:defRPr sz="187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2" y="3706344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41" indent="0">
              <a:buNone/>
              <a:defRPr sz="2339" b="1"/>
            </a:lvl2pPr>
            <a:lvl3pPr marL="1069282" indent="0">
              <a:buNone/>
              <a:defRPr sz="2105" b="1"/>
            </a:lvl3pPr>
            <a:lvl4pPr marL="1603923" indent="0">
              <a:buNone/>
              <a:defRPr sz="1871" b="1"/>
            </a:lvl4pPr>
            <a:lvl5pPr marL="2138564" indent="0">
              <a:buNone/>
              <a:defRPr sz="1871" b="1"/>
            </a:lvl5pPr>
            <a:lvl6pPr marL="2673205" indent="0">
              <a:buNone/>
              <a:defRPr sz="1871" b="1"/>
            </a:lvl6pPr>
            <a:lvl7pPr marL="3207846" indent="0">
              <a:buNone/>
              <a:defRPr sz="1871" b="1"/>
            </a:lvl7pPr>
            <a:lvl8pPr marL="3742487" indent="0">
              <a:buNone/>
              <a:defRPr sz="1871" b="1"/>
            </a:lvl8pPr>
            <a:lvl9pPr marL="4277128" indent="0">
              <a:buNone/>
              <a:defRPr sz="187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2" y="5522763"/>
            <a:ext cx="4545413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1F83-F95C-B440-A824-A806203B002D}" type="datetime1">
              <a:rPr lang="es-ES" smtClean="0"/>
              <a:t>29/10/23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Manual de urgencias. 3ª edición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7E1-2498-4EC0-A787-63EBF062E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86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BA65-539D-FF46-AB9F-BBA374302371}" type="datetime1">
              <a:rPr lang="es-ES" smtClean="0"/>
              <a:t>29/10/23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Manual de urgencias. 3ª edición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7E1-2498-4EC0-A787-63EBF062E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31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5396-2679-4D49-8B77-6127B60DBAC0}" type="datetime1">
              <a:rPr lang="es-ES" smtClean="0"/>
              <a:t>29/10/23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Manual de urgencias. 3ª edición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7E1-2498-4EC0-A787-63EBF062E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55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3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41" indent="0">
              <a:buNone/>
              <a:defRPr sz="1637"/>
            </a:lvl2pPr>
            <a:lvl3pPr marL="1069282" indent="0">
              <a:buNone/>
              <a:defRPr sz="1403"/>
            </a:lvl3pPr>
            <a:lvl4pPr marL="1603923" indent="0">
              <a:buNone/>
              <a:defRPr sz="1169"/>
            </a:lvl4pPr>
            <a:lvl5pPr marL="2138564" indent="0">
              <a:buNone/>
              <a:defRPr sz="1169"/>
            </a:lvl5pPr>
            <a:lvl6pPr marL="2673205" indent="0">
              <a:buNone/>
              <a:defRPr sz="1169"/>
            </a:lvl6pPr>
            <a:lvl7pPr marL="3207846" indent="0">
              <a:buNone/>
              <a:defRPr sz="1169"/>
            </a:lvl7pPr>
            <a:lvl8pPr marL="3742487" indent="0">
              <a:buNone/>
              <a:defRPr sz="1169"/>
            </a:lvl8pPr>
            <a:lvl9pPr marL="4277128" indent="0">
              <a:buNone/>
              <a:defRPr sz="116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30EA-7261-DE46-AE53-72D4FAA232B7}" type="datetime1">
              <a:rPr lang="es-ES" smtClean="0"/>
              <a:t>29/10/23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Manual de urgencias. 3ª edición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7E1-2498-4EC0-A787-63EBF062E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576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3"/>
            </a:lvl1pPr>
            <a:lvl2pPr marL="534641" indent="0">
              <a:buNone/>
              <a:defRPr sz="3274"/>
            </a:lvl2pPr>
            <a:lvl3pPr marL="1069282" indent="0">
              <a:buNone/>
              <a:defRPr sz="2806"/>
            </a:lvl3pPr>
            <a:lvl4pPr marL="1603923" indent="0">
              <a:buNone/>
              <a:defRPr sz="2339"/>
            </a:lvl4pPr>
            <a:lvl5pPr marL="2138564" indent="0">
              <a:buNone/>
              <a:defRPr sz="2339"/>
            </a:lvl5pPr>
            <a:lvl6pPr marL="2673205" indent="0">
              <a:buNone/>
              <a:defRPr sz="2339"/>
            </a:lvl6pPr>
            <a:lvl7pPr marL="3207846" indent="0">
              <a:buNone/>
              <a:defRPr sz="2339"/>
            </a:lvl7pPr>
            <a:lvl8pPr marL="3742487" indent="0">
              <a:buNone/>
              <a:defRPr sz="2339"/>
            </a:lvl8pPr>
            <a:lvl9pPr marL="4277128" indent="0">
              <a:buNone/>
              <a:defRPr sz="233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41" indent="0">
              <a:buNone/>
              <a:defRPr sz="1637"/>
            </a:lvl2pPr>
            <a:lvl3pPr marL="1069282" indent="0">
              <a:buNone/>
              <a:defRPr sz="1403"/>
            </a:lvl3pPr>
            <a:lvl4pPr marL="1603923" indent="0">
              <a:buNone/>
              <a:defRPr sz="1169"/>
            </a:lvl4pPr>
            <a:lvl5pPr marL="2138564" indent="0">
              <a:buNone/>
              <a:defRPr sz="1169"/>
            </a:lvl5pPr>
            <a:lvl6pPr marL="2673205" indent="0">
              <a:buNone/>
              <a:defRPr sz="1169"/>
            </a:lvl6pPr>
            <a:lvl7pPr marL="3207846" indent="0">
              <a:buNone/>
              <a:defRPr sz="1169"/>
            </a:lvl7pPr>
            <a:lvl8pPr marL="3742487" indent="0">
              <a:buNone/>
              <a:defRPr sz="1169"/>
            </a:lvl8pPr>
            <a:lvl9pPr marL="4277128" indent="0">
              <a:buNone/>
              <a:defRPr sz="116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D5D0-9D3D-D14A-B70E-E9082F97B00D}" type="datetime1">
              <a:rPr lang="es-ES" smtClean="0"/>
              <a:t>29/10/23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Manual de urgencias. 3ª edición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7E1-2498-4EC0-A787-63EBF062E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24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71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9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3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22F0B-FA2B-9C4E-A33C-5513BD3D4FB8}" type="datetime1">
              <a:rPr lang="es-ES" smtClean="0"/>
              <a:t>29/10/23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3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Manual de urgencias. 3ª edición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3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737E1-2498-4EC0-A787-63EBF062E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23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1069282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21" indent="-267321" algn="l" defTabSz="1069282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62" indent="-267321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603" indent="-267321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243" indent="-267321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884" indent="-267321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525" indent="-267321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5166" indent="-267321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808" indent="-267321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449" indent="-267321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41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82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923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64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205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846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487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128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50109" y="123190"/>
            <a:ext cx="8791593" cy="1919943"/>
          </a:xfrm>
        </p:spPr>
        <p:txBody>
          <a:bodyPr>
            <a:normAutofit/>
          </a:bodyPr>
          <a:lstStyle/>
          <a:p>
            <a:pPr algn="ctr"/>
            <a:r>
              <a:rPr lang="es-ES" sz="6600" dirty="0">
                <a:solidFill>
                  <a:schemeClr val="accent2"/>
                </a:solidFill>
              </a:rPr>
              <a:t>Iniciar VMNI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703298" y="7471876"/>
            <a:ext cx="4523137" cy="940391"/>
          </a:xfrm>
        </p:spPr>
        <p:txBody>
          <a:bodyPr>
            <a:normAutofit/>
          </a:bodyPr>
          <a:lstStyle/>
          <a:p>
            <a:pPr algn="just"/>
            <a:r>
              <a:rPr lang="es-ES" sz="2800" dirty="0">
                <a:solidFill>
                  <a:schemeClr val="accent2"/>
                </a:solidFill>
              </a:rPr>
              <a:t>CPAP: </a:t>
            </a:r>
            <a:r>
              <a:rPr lang="es-ES" sz="2800" b="0" dirty="0"/>
              <a:t>pO</a:t>
            </a:r>
            <a:r>
              <a:rPr lang="es-ES" sz="2800" b="0" baseline="-25000" dirty="0"/>
              <a:t>2</a:t>
            </a:r>
            <a:r>
              <a:rPr lang="es-ES" sz="2800" b="0" dirty="0"/>
              <a:t> disminuida, pCO</a:t>
            </a:r>
            <a:r>
              <a:rPr lang="es-ES" sz="2800" b="0" baseline="-25000" dirty="0"/>
              <a:t>2</a:t>
            </a:r>
            <a:r>
              <a:rPr lang="es-ES" sz="2800" b="0" dirty="0"/>
              <a:t>: normal. *</a:t>
            </a:r>
            <a:r>
              <a:rPr lang="es-ES" sz="2800" dirty="0"/>
              <a:t>	</a:t>
            </a:r>
          </a:p>
        </p:txBody>
      </p:sp>
      <p:sp>
        <p:nvSpPr>
          <p:cNvPr id="10" name="Marcador de contenido 9"/>
          <p:cNvSpPr>
            <a:spLocks noGrp="1"/>
          </p:cNvSpPr>
          <p:nvPr>
            <p:ph sz="half" idx="2"/>
          </p:nvPr>
        </p:nvSpPr>
        <p:spPr>
          <a:xfrm>
            <a:off x="633702" y="8797436"/>
            <a:ext cx="4523137" cy="5450037"/>
          </a:xfrm>
        </p:spPr>
        <p:txBody>
          <a:bodyPr>
            <a:normAutofit/>
          </a:bodyPr>
          <a:lstStyle/>
          <a:p>
            <a:pPr algn="just"/>
            <a:r>
              <a:rPr lang="es-ES" sz="3200" dirty="0"/>
              <a:t>Encender </a:t>
            </a:r>
            <a:r>
              <a:rPr lang="es-ES" sz="3200" dirty="0" err="1"/>
              <a:t>oxylog</a:t>
            </a:r>
            <a:r>
              <a:rPr lang="es-ES" sz="3200" dirty="0"/>
              <a:t> 3000. </a:t>
            </a:r>
            <a:r>
              <a:rPr lang="es-ES" sz="1400" dirty="0"/>
              <a:t>Tubuladura desechable. </a:t>
            </a:r>
          </a:p>
          <a:p>
            <a:pPr algn="just"/>
            <a:r>
              <a:rPr lang="es-ES" sz="3200" dirty="0"/>
              <a:t>Pulsar SPN/CPAP. </a:t>
            </a:r>
          </a:p>
          <a:p>
            <a:pPr marL="0" indent="0" algn="ctr">
              <a:buNone/>
            </a:pPr>
            <a:r>
              <a:rPr lang="es-ES" sz="2000" dirty="0"/>
              <a:t>Ajustar FiO2</a:t>
            </a:r>
            <a:endParaRPr lang="es-ES" sz="3200" dirty="0"/>
          </a:p>
          <a:p>
            <a:pPr algn="just"/>
            <a:r>
              <a:rPr lang="es-ES" sz="3200" dirty="0"/>
              <a:t>Ajustar PEEP</a:t>
            </a:r>
            <a:r>
              <a:rPr lang="es-ES" sz="1400" dirty="0"/>
              <a:t>(EPAP): </a:t>
            </a:r>
            <a:r>
              <a:rPr lang="es-ES" sz="3200" dirty="0"/>
              <a:t>5 e ir subiendo de 2 en 2 </a:t>
            </a:r>
            <a:r>
              <a:rPr lang="es-ES" sz="1400" dirty="0"/>
              <a:t>hasta máx.12mbar. </a:t>
            </a:r>
          </a:p>
          <a:p>
            <a:pPr algn="just"/>
            <a:r>
              <a:rPr lang="es-ES" sz="3200" dirty="0" err="1"/>
              <a:t>Psupp</a:t>
            </a:r>
            <a:r>
              <a:rPr lang="es-ES" sz="3200" dirty="0"/>
              <a:t>: 0</a:t>
            </a:r>
          </a:p>
          <a:p>
            <a:pPr algn="just"/>
            <a:r>
              <a:rPr lang="es-ES" sz="3200" dirty="0"/>
              <a:t>NIV: activado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3"/>
          </p:nvPr>
        </p:nvSpPr>
        <p:spPr>
          <a:xfrm>
            <a:off x="5449308" y="7471875"/>
            <a:ext cx="4545413" cy="940392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accent2"/>
                </a:solidFill>
              </a:rPr>
              <a:t>BIPAP</a:t>
            </a:r>
            <a:r>
              <a:rPr lang="es-ES" sz="2800" dirty="0"/>
              <a:t>: </a:t>
            </a:r>
            <a:r>
              <a:rPr lang="es-ES" sz="2800" b="0" dirty="0"/>
              <a:t>pO</a:t>
            </a:r>
            <a:r>
              <a:rPr lang="es-ES" sz="2800" b="0" baseline="-25000" dirty="0"/>
              <a:t>2</a:t>
            </a:r>
            <a:r>
              <a:rPr lang="es-ES" sz="2800" b="0" dirty="0"/>
              <a:t> disminuida, pCO</a:t>
            </a:r>
            <a:r>
              <a:rPr lang="es-ES" sz="2800" b="0" baseline="-25000" dirty="0"/>
              <a:t>2</a:t>
            </a:r>
            <a:r>
              <a:rPr lang="es-ES" sz="2800" b="0" dirty="0"/>
              <a:t>: aumentada. *</a:t>
            </a:r>
          </a:p>
        </p:txBody>
      </p:sp>
      <p:sp>
        <p:nvSpPr>
          <p:cNvPr id="12" name="Marcador de contenido 11"/>
          <p:cNvSpPr>
            <a:spLocks noGrp="1"/>
          </p:cNvSpPr>
          <p:nvPr>
            <p:ph sz="quarter" idx="4"/>
          </p:nvPr>
        </p:nvSpPr>
        <p:spPr>
          <a:xfrm>
            <a:off x="5412731" y="8686587"/>
            <a:ext cx="4645380" cy="6419301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sz="3200" dirty="0"/>
              <a:t>Encender </a:t>
            </a:r>
            <a:r>
              <a:rPr lang="es-ES" sz="3200" dirty="0" err="1"/>
              <a:t>oxylog</a:t>
            </a:r>
            <a:r>
              <a:rPr lang="es-ES" sz="3200" dirty="0"/>
              <a:t> 3000. </a:t>
            </a:r>
            <a:r>
              <a:rPr lang="es-ES" sz="1400" dirty="0"/>
              <a:t>Tubuladura desechable. 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200" dirty="0"/>
              <a:t>Pulsar SPN/CPAP. </a:t>
            </a:r>
          </a:p>
          <a:p>
            <a:pPr marL="0" indent="0" algn="ctr">
              <a:buNone/>
            </a:pPr>
            <a:r>
              <a:rPr lang="es-ES" sz="2000" dirty="0"/>
              <a:t>Ajustar FiO2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200" dirty="0"/>
              <a:t>Ajustar PEEP</a:t>
            </a:r>
            <a:r>
              <a:rPr lang="es-ES" sz="1400" dirty="0"/>
              <a:t>(EPAP): </a:t>
            </a:r>
            <a:r>
              <a:rPr lang="es-ES" sz="3200" dirty="0"/>
              <a:t>5 e ir subiendo de 2 en 2 </a:t>
            </a:r>
            <a:r>
              <a:rPr lang="es-ES" sz="1400" dirty="0"/>
              <a:t>hasta máx.12mbar. 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200" dirty="0" err="1"/>
              <a:t>Psupp</a:t>
            </a:r>
            <a:r>
              <a:rPr lang="es-ES" sz="3200" dirty="0"/>
              <a:t>: 5 (PEEP 5 + </a:t>
            </a:r>
            <a:r>
              <a:rPr lang="es-ES" sz="3200" dirty="0" err="1"/>
              <a:t>Psupp</a:t>
            </a:r>
            <a:r>
              <a:rPr lang="es-ES" sz="3200" dirty="0"/>
              <a:t> 5 = 10). </a:t>
            </a:r>
            <a:r>
              <a:rPr lang="es-ES" sz="1400" dirty="0" err="1"/>
              <a:t>Máx</a:t>
            </a:r>
            <a:r>
              <a:rPr lang="es-ES" sz="1400" dirty="0"/>
              <a:t> 25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S" sz="1400" dirty="0"/>
              <a:t>IPAP: 10, EPAP 5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200" dirty="0" err="1"/>
              <a:t>Trigger</a:t>
            </a:r>
            <a:r>
              <a:rPr lang="es-ES" sz="3200" dirty="0"/>
              <a:t> inspiratorio:  3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200" dirty="0"/>
              <a:t>NIV: activado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200" dirty="0" err="1"/>
              <a:t>Trigger</a:t>
            </a:r>
            <a:r>
              <a:rPr lang="es-ES" sz="3200" dirty="0"/>
              <a:t> espiratorio %PIF iniciar en 25</a:t>
            </a:r>
          </a:p>
          <a:p>
            <a:pPr algn="just"/>
            <a:endParaRPr lang="es-ES" sz="1600" dirty="0"/>
          </a:p>
          <a:p>
            <a:pPr marL="400922" lvl="1" indent="0" algn="just">
              <a:buNone/>
            </a:pPr>
            <a:endParaRPr lang="es-ES" sz="14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1B523FE-6B61-270D-F9D2-C71203BC6A9A}"/>
              </a:ext>
            </a:extLst>
          </p:cNvPr>
          <p:cNvSpPr txBox="1"/>
          <p:nvPr/>
        </p:nvSpPr>
        <p:spPr>
          <a:xfrm>
            <a:off x="2147530" y="5829741"/>
            <a:ext cx="664899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24" indent="-342924">
              <a:buSzPts val="1600"/>
              <a:buFont typeface="+mj-lt"/>
              <a:buAutoNum type="arabicPeriod"/>
            </a:pPr>
            <a:r>
              <a:rPr lang="es-E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Colocar el cabecero de la cama a 45º. </a:t>
            </a:r>
          </a:p>
          <a:p>
            <a:pPr marL="342924" indent="-342924">
              <a:buSzPts val="1600"/>
              <a:buFont typeface="+mj-lt"/>
              <a:buAutoNum type="arabicPeriod"/>
            </a:pPr>
            <a:r>
              <a:rPr lang="es-E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Monitorizar FC, FR, SatO2, TA.</a:t>
            </a:r>
          </a:p>
          <a:p>
            <a:pPr marL="342924" indent="-342924">
              <a:buSzPts val="1600"/>
              <a:buFont typeface="+mj-lt"/>
              <a:buAutoNum type="arabicPeriod"/>
            </a:pPr>
            <a:r>
              <a:rPr lang="es-E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Explicarle al paciente lo que vamos a hacer. </a:t>
            </a:r>
          </a:p>
          <a:p>
            <a:pPr marL="342924" indent="-342924">
              <a:buSzPts val="1600"/>
              <a:buFont typeface="+mj-lt"/>
              <a:buAutoNum type="arabicPeriod"/>
            </a:pPr>
            <a:r>
              <a:rPr lang="es-E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 olvidar que la VMNI no sustituye el tratamiento médico</a:t>
            </a:r>
            <a:r>
              <a:rPr lang="es-E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s-ES" dirty="0"/>
          </a:p>
        </p:txBody>
      </p:sp>
      <p:sp>
        <p:nvSpPr>
          <p:cNvPr id="4" name="Cuadro de texto 1">
            <a:extLst>
              <a:ext uri="{FF2B5EF4-FFF2-40B4-BE49-F238E27FC236}">
                <a16:creationId xmlns:a16="http://schemas.microsoft.com/office/drawing/2014/main" id="{2C710C95-6631-C0A5-A227-FC7AD4396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861" y="1836714"/>
            <a:ext cx="3673866" cy="116373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FR&gt;25, trabajo respiratorio, SO2&lt;90 con FiO2&gt;50%, </a:t>
            </a:r>
            <a:r>
              <a:rPr lang="es-ES" altLang="es-E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SaFi</a:t>
            </a:r>
            <a:r>
              <a:rPr lang="es-ES" altLang="es-E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&lt;320, </a:t>
            </a:r>
            <a:r>
              <a:rPr lang="es-ES" altLang="es-E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PaFi</a:t>
            </a:r>
            <a:r>
              <a:rPr lang="es-ES" altLang="es-E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&lt;250</a:t>
            </a:r>
            <a:endParaRPr lang="es-ES" altLang="es-ES" sz="3200" dirty="0">
              <a:latin typeface="+mj-lt"/>
            </a:endParaRPr>
          </a:p>
        </p:txBody>
      </p:sp>
      <p:sp>
        <p:nvSpPr>
          <p:cNvPr id="7" name="Cuadro de texto 3">
            <a:extLst>
              <a:ext uri="{FF2B5EF4-FFF2-40B4-BE49-F238E27FC236}">
                <a16:creationId xmlns:a16="http://schemas.microsoft.com/office/drawing/2014/main" id="{F5C22411-0A3B-EC1D-9AEC-22D48430D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109" y="3481635"/>
            <a:ext cx="482600" cy="431800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13" name="Cuadro de texto 5">
            <a:extLst>
              <a:ext uri="{FF2B5EF4-FFF2-40B4-BE49-F238E27FC236}">
                <a16:creationId xmlns:a16="http://schemas.microsoft.com/office/drawing/2014/main" id="{B65BAD71-5861-9117-5D06-4C1F2BCCA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7191" y="1881985"/>
            <a:ext cx="546100" cy="417177"/>
          </a:xfrm>
          <a:prstGeom prst="rect">
            <a:avLst/>
          </a:prstGeom>
          <a:solidFill>
            <a:srgbClr val="FFFFFF"/>
          </a:solidFill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ES" altLang="es-ES" sz="2800" dirty="0">
              <a:latin typeface="Arial" panose="020B0604020202020204" pitchFamily="34" charset="0"/>
            </a:endParaRPr>
          </a:p>
        </p:txBody>
      </p:sp>
      <p:sp>
        <p:nvSpPr>
          <p:cNvPr id="15" name="Cuadro de texto 6">
            <a:extLst>
              <a:ext uri="{FF2B5EF4-FFF2-40B4-BE49-F238E27FC236}">
                <a16:creationId xmlns:a16="http://schemas.microsoft.com/office/drawing/2014/main" id="{E490AC5E-87B2-304A-CCE2-544947ADE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0451" y="1748901"/>
            <a:ext cx="2793438" cy="1039411"/>
          </a:xfrm>
          <a:prstGeom prst="rect">
            <a:avLst/>
          </a:prstGeom>
          <a:solidFill>
            <a:srgbClr val="FFFFFF"/>
          </a:solidFill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Tratamiento médico, reevaluar en 30 minutos.</a:t>
            </a:r>
            <a:endParaRPr lang="es-ES" altLang="es-ES" sz="4800" dirty="0">
              <a:latin typeface="+mj-lt"/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9A8CF060-103D-B03A-D421-3D594A1E6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031" y="4298603"/>
            <a:ext cx="2328101" cy="853221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¿Contraindicaciones para VMNI?*</a:t>
            </a:r>
            <a:endParaRPr lang="es-ES" altLang="es-ES" sz="3600" dirty="0">
              <a:latin typeface="+mj-lt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5ECC0CDE-F9EC-BEE9-1481-A532A46B7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1431" y="3271503"/>
            <a:ext cx="482600" cy="487796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ES" altLang="es-ES" sz="2000">
              <a:latin typeface="+mj-lt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FA7E58B0-6AC2-2C3F-B008-4DE9B18F2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717" y="3238115"/>
            <a:ext cx="2525330" cy="776028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Plantear ventilación mecánica invasiva</a:t>
            </a:r>
            <a:endParaRPr lang="es-ES" altLang="es-ES" sz="2000" dirty="0">
              <a:latin typeface="+mj-lt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E1C00760-477C-988B-EAC6-D12D61ADC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323" y="4483463"/>
            <a:ext cx="583177" cy="417177"/>
          </a:xfrm>
          <a:prstGeom prst="rect">
            <a:avLst/>
          </a:prstGeom>
          <a:solidFill>
            <a:srgbClr val="FFFFFF"/>
          </a:solidFill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ES" altLang="es-ES" sz="2000">
              <a:latin typeface="+mj-lt"/>
            </a:endParaRPr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B79461C3-4FF1-61A9-C4D4-08BEC687C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3061" y="4288334"/>
            <a:ext cx="3087986" cy="1268989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pO2 disminuido + paCO2 normal: CPAP</a:t>
            </a:r>
            <a:endParaRPr lang="es-ES" altLang="es-ES" sz="2000" dirty="0">
              <a:latin typeface="+mj-lt"/>
            </a:endParaRPr>
          </a:p>
          <a:p>
            <a:pPr defTabSz="9144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pO2 disminuido + paCo2 &gt;45: </a:t>
            </a:r>
            <a:r>
              <a:rPr lang="es-ES" altLang="es-ES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BiPAP</a:t>
            </a:r>
            <a:endParaRPr lang="es-ES" altLang="es-ES" sz="2000" dirty="0">
              <a:latin typeface="+mj-lt"/>
            </a:endParaRPr>
          </a:p>
          <a:p>
            <a:pPr defTabSz="914463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000" dirty="0">
              <a:latin typeface="+mj-lt"/>
            </a:endParaRP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01221DE-45B6-3240-3B4F-7DA7B18E497F}"/>
              </a:ext>
            </a:extLst>
          </p:cNvPr>
          <p:cNvCxnSpPr/>
          <p:nvPr/>
        </p:nvCxnSpPr>
        <p:spPr>
          <a:xfrm flipH="1">
            <a:off x="5299587" y="7559675"/>
            <a:ext cx="18538" cy="7290181"/>
          </a:xfrm>
          <a:prstGeom prst="line">
            <a:avLst/>
          </a:prstGeom>
          <a:ln w="349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4572000" y="2043133"/>
            <a:ext cx="53519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V="1">
            <a:off x="5653291" y="2043133"/>
            <a:ext cx="787160" cy="9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endCxn id="7" idx="0"/>
          </p:cNvCxnSpPr>
          <p:nvPr/>
        </p:nvCxnSpPr>
        <p:spPr>
          <a:xfrm>
            <a:off x="1191409" y="3000452"/>
            <a:ext cx="0" cy="4811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1181906" y="3913435"/>
            <a:ext cx="9503" cy="3748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3194240" y="4748425"/>
            <a:ext cx="1977191" cy="173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endCxn id="19" idx="1"/>
          </p:cNvCxnSpPr>
          <p:nvPr/>
        </p:nvCxnSpPr>
        <p:spPr>
          <a:xfrm flipV="1">
            <a:off x="3194240" y="3515401"/>
            <a:ext cx="1977191" cy="9131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 flipV="1">
            <a:off x="5661584" y="3525701"/>
            <a:ext cx="1054133" cy="97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5739500" y="4730074"/>
            <a:ext cx="413561" cy="82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D83447A-A29D-142F-C6AF-F2E87B1B6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14314385"/>
            <a:ext cx="3608487" cy="804965"/>
          </a:xfrm>
        </p:spPr>
        <p:txBody>
          <a:bodyPr/>
          <a:lstStyle/>
          <a:p>
            <a:r>
              <a:rPr lang="es-ES" dirty="0"/>
              <a:t>Manual de urgencias. 3ª edición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F09E623-EAE1-7326-20C8-EC275DC2C81A}"/>
              </a:ext>
            </a:extLst>
          </p:cNvPr>
          <p:cNvSpPr txBox="1"/>
          <p:nvPr/>
        </p:nvSpPr>
        <p:spPr>
          <a:xfrm>
            <a:off x="70535" y="13945053"/>
            <a:ext cx="415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* Ver en ruedo</a:t>
            </a:r>
          </a:p>
        </p:txBody>
      </p:sp>
    </p:spTree>
    <p:extLst>
      <p:ext uri="{BB962C8B-B14F-4D97-AF65-F5344CB8AC3E}">
        <p14:creationId xmlns:p14="http://schemas.microsoft.com/office/powerpoint/2010/main" val="36667137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186</TotalTime>
  <Words>229</Words>
  <Application>Microsoft Macintosh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Iniciar VMNI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Iniciar VMNI</dc:title>
  <dc:creator>Urgencias</dc:creator>
  <cp:lastModifiedBy>Morales Encuentra, Olga</cp:lastModifiedBy>
  <cp:revision>11</cp:revision>
  <dcterms:created xsi:type="dcterms:W3CDTF">2023-10-24T10:52:15Z</dcterms:created>
  <dcterms:modified xsi:type="dcterms:W3CDTF">2023-10-29T11:12:25Z</dcterms:modified>
</cp:coreProperties>
</file>